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66" r:id="rId3"/>
    <p:sldId id="269" r:id="rId4"/>
    <p:sldId id="267" r:id="rId5"/>
    <p:sldId id="268" r:id="rId6"/>
    <p:sldId id="27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0202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94" autoAdjust="0"/>
    <p:restoredTop sz="94420" autoAdjust="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6E9D1-C83D-4FAB-B8FC-E27B2FA0BB0C}" type="datetimeFigureOut">
              <a:rPr lang="hr-HR" smtClean="0"/>
              <a:pPr/>
              <a:t>16.4.2016.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63E81-340E-4A8E-BA0B-ECF43AF741FE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02" name="Picture 30" descr="j0341439"/>
          <p:cNvPicPr>
            <a:picLocks noChangeAspect="1" noChangeArrowheads="1"/>
          </p:cNvPicPr>
          <p:nvPr/>
        </p:nvPicPr>
        <p:blipFill>
          <a:blip r:embed="rId2" cstate="print"/>
          <a:srcRect b="19832"/>
          <a:stretch>
            <a:fillRect/>
          </a:stretch>
        </p:blipFill>
        <p:spPr bwMode="ltGray">
          <a:xfrm>
            <a:off x="0" y="1744663"/>
            <a:ext cx="9144000" cy="5127625"/>
          </a:xfrm>
          <a:prstGeom prst="rect">
            <a:avLst/>
          </a:prstGeom>
          <a:noFill/>
        </p:spPr>
      </p:pic>
      <p:sp>
        <p:nvSpPr>
          <p:cNvPr id="3103" name="Rectangle 31"/>
          <p:cNvSpPr>
            <a:spLocks noChangeArrowheads="1"/>
          </p:cNvSpPr>
          <p:nvPr/>
        </p:nvSpPr>
        <p:spPr bwMode="white">
          <a:xfrm>
            <a:off x="0" y="0"/>
            <a:ext cx="9144000" cy="2392363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3104" name="Freeform 32"/>
          <p:cNvSpPr>
            <a:spLocks/>
          </p:cNvSpPr>
          <p:nvPr/>
        </p:nvSpPr>
        <p:spPr bwMode="gray">
          <a:xfrm>
            <a:off x="2130425" y="1485900"/>
            <a:ext cx="7015163" cy="909638"/>
          </a:xfrm>
          <a:custGeom>
            <a:avLst/>
            <a:gdLst/>
            <a:ahLst/>
            <a:cxnLst>
              <a:cxn ang="0">
                <a:pos x="0" y="573"/>
              </a:cxn>
              <a:cxn ang="0">
                <a:pos x="4134" y="573"/>
              </a:cxn>
              <a:cxn ang="0">
                <a:pos x="4134" y="1"/>
              </a:cxn>
              <a:cxn ang="0">
                <a:pos x="322" y="0"/>
              </a:cxn>
              <a:cxn ang="0">
                <a:pos x="0" y="573"/>
              </a:cxn>
            </a:cxnLst>
            <a:rect l="0" t="0" r="r" b="b"/>
            <a:pathLst>
              <a:path w="4134" h="573">
                <a:moveTo>
                  <a:pt x="0" y="573"/>
                </a:moveTo>
                <a:lnTo>
                  <a:pt x="4134" y="573"/>
                </a:lnTo>
                <a:lnTo>
                  <a:pt x="4134" y="1"/>
                </a:lnTo>
                <a:lnTo>
                  <a:pt x="322" y="0"/>
                </a:lnTo>
                <a:lnTo>
                  <a:pt x="0" y="573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gamma/>
                  <a:shade val="12549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3105" name="Freeform 33"/>
          <p:cNvSpPr>
            <a:spLocks/>
          </p:cNvSpPr>
          <p:nvPr/>
        </p:nvSpPr>
        <p:spPr bwMode="invGray">
          <a:xfrm>
            <a:off x="-6350" y="2379663"/>
            <a:ext cx="2139950" cy="4556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48" y="0"/>
              </a:cxn>
              <a:cxn ang="0">
                <a:pos x="1170" y="287"/>
              </a:cxn>
              <a:cxn ang="0">
                <a:pos x="0" y="286"/>
              </a:cxn>
              <a:cxn ang="0">
                <a:pos x="0" y="0"/>
              </a:cxn>
            </a:cxnLst>
            <a:rect l="0" t="0" r="r" b="b"/>
            <a:pathLst>
              <a:path w="1348" h="287">
                <a:moveTo>
                  <a:pt x="0" y="0"/>
                </a:moveTo>
                <a:lnTo>
                  <a:pt x="1348" y="0"/>
                </a:lnTo>
                <a:lnTo>
                  <a:pt x="1170" y="287"/>
                </a:lnTo>
                <a:lnTo>
                  <a:pt x="0" y="2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19400" y="1608138"/>
            <a:ext cx="6324600" cy="6858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5638800"/>
            <a:ext cx="6400800" cy="533400"/>
          </a:xfrm>
        </p:spPr>
        <p:txBody>
          <a:bodyPr/>
          <a:lstStyle>
            <a:lvl1pPr marL="0" indent="0" algn="r">
              <a:buFontTx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00800"/>
            <a:ext cx="2133600" cy="3206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0800"/>
            <a:ext cx="2895600" cy="3206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0800"/>
            <a:ext cx="2133600" cy="3206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92E2115-2F54-4B86-AB33-260118A8A07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106" name="Text Box 34"/>
          <p:cNvSpPr txBox="1">
            <a:spLocks noChangeArrowheads="1"/>
          </p:cNvSpPr>
          <p:nvPr/>
        </p:nvSpPr>
        <p:spPr bwMode="black">
          <a:xfrm>
            <a:off x="609600" y="1524000"/>
            <a:ext cx="115728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Company</a:t>
            </a:r>
          </a:p>
          <a:p>
            <a:r>
              <a:rPr lang="en-US" sz="2600" b="1">
                <a:solidFill>
                  <a:schemeClr val="bg1"/>
                </a:solidFill>
              </a:rPr>
              <a:t>LOGO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E782E-CC98-4FC5-8697-6BD400D848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2738" y="227013"/>
            <a:ext cx="2068512" cy="61706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7013"/>
            <a:ext cx="6053138" cy="61706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4826B8-1963-4CCF-BB18-75310B1208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6650" y="227013"/>
            <a:ext cx="6324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47800"/>
            <a:ext cx="8229600" cy="4949825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0AC0584A-D720-4C76-A30D-EC73FC89FD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B4DD7-D6D5-49B5-88B1-D764F919F8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19270-5B38-423A-94CF-E51208D66A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F92E0C-1E6D-48E8-8FE3-5E4F00206D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0B5FF-9484-4942-BECB-208DFCD1CF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E36505-2155-48DC-B559-46219D8499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4770F6-BC13-418A-AFB6-F7EAC265CA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381A0D-7915-4244-A7B3-487EFACB3A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5B88DA-D3CE-4E08-A845-559A2B8306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3" name="Object 19"/>
          <p:cNvGraphicFramePr>
            <a:graphicFrameLocks noChangeAspect="1"/>
          </p:cNvGraphicFramePr>
          <p:nvPr/>
        </p:nvGraphicFramePr>
        <p:xfrm>
          <a:off x="2987675" y="2736850"/>
          <a:ext cx="6156325" cy="4121150"/>
        </p:xfrm>
        <a:graphic>
          <a:graphicData uri="http://schemas.openxmlformats.org/presentationml/2006/ole">
            <p:oleObj spid="_x0000_s1043" name="Image" r:id="rId15" imgW="7949206" imgH="5320635" progId="">
              <p:embed/>
            </p:oleObj>
          </a:graphicData>
        </a:graphic>
      </p:graphicFrame>
      <p:graphicFrame>
        <p:nvGraphicFramePr>
          <p:cNvPr id="1044" name="Object 20"/>
          <p:cNvGraphicFramePr>
            <a:graphicFrameLocks noChangeAspect="1"/>
          </p:cNvGraphicFramePr>
          <p:nvPr/>
        </p:nvGraphicFramePr>
        <p:xfrm>
          <a:off x="0" y="0"/>
          <a:ext cx="9144000" cy="973138"/>
        </p:xfrm>
        <a:graphic>
          <a:graphicData uri="http://schemas.openxmlformats.org/presentationml/2006/ole">
            <p:oleObj spid="_x0000_s1044" name="Image" r:id="rId16" imgW="8571429" imgH="1514286" progId="">
              <p:embed/>
            </p:oleObj>
          </a:graphicData>
        </a:graphic>
      </p:graphicFrame>
      <p:sp>
        <p:nvSpPr>
          <p:cNvPr id="1045" name="Freeform 21"/>
          <p:cNvSpPr>
            <a:spLocks/>
          </p:cNvSpPr>
          <p:nvPr/>
        </p:nvSpPr>
        <p:spPr bwMode="gray">
          <a:xfrm>
            <a:off x="1828800" y="246063"/>
            <a:ext cx="7315200" cy="720725"/>
          </a:xfrm>
          <a:custGeom>
            <a:avLst/>
            <a:gdLst/>
            <a:ahLst/>
            <a:cxnLst>
              <a:cxn ang="0">
                <a:pos x="0" y="454"/>
              </a:cxn>
              <a:cxn ang="0">
                <a:pos x="4798" y="454"/>
              </a:cxn>
              <a:cxn ang="0">
                <a:pos x="4798" y="0"/>
              </a:cxn>
              <a:cxn ang="0">
                <a:pos x="382" y="3"/>
              </a:cxn>
              <a:cxn ang="0">
                <a:pos x="0" y="454"/>
              </a:cxn>
            </a:cxnLst>
            <a:rect l="0" t="0" r="r" b="b"/>
            <a:pathLst>
              <a:path w="4798" h="454">
                <a:moveTo>
                  <a:pt x="0" y="454"/>
                </a:moveTo>
                <a:lnTo>
                  <a:pt x="4798" y="454"/>
                </a:lnTo>
                <a:lnTo>
                  <a:pt x="4798" y="0"/>
                </a:lnTo>
                <a:lnTo>
                  <a:pt x="382" y="3"/>
                </a:lnTo>
                <a:lnTo>
                  <a:pt x="0" y="454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046" name="Freeform 22"/>
          <p:cNvSpPr>
            <a:spLocks/>
          </p:cNvSpPr>
          <p:nvPr/>
        </p:nvSpPr>
        <p:spPr bwMode="gray">
          <a:xfrm>
            <a:off x="0" y="966788"/>
            <a:ext cx="1828800" cy="2889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38" y="0"/>
              </a:cxn>
              <a:cxn ang="0">
                <a:pos x="1138" y="182"/>
              </a:cxn>
              <a:cxn ang="0">
                <a:pos x="0" y="181"/>
              </a:cxn>
              <a:cxn ang="0">
                <a:pos x="0" y="0"/>
              </a:cxn>
            </a:cxnLst>
            <a:rect l="0" t="0" r="r" b="b"/>
            <a:pathLst>
              <a:path w="1338" h="182">
                <a:moveTo>
                  <a:pt x="0" y="0"/>
                </a:moveTo>
                <a:lnTo>
                  <a:pt x="1338" y="0"/>
                </a:lnTo>
                <a:lnTo>
                  <a:pt x="1138" y="182"/>
                </a:lnTo>
                <a:lnTo>
                  <a:pt x="0" y="18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2406650" y="227013"/>
            <a:ext cx="6324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5BF257C-99BC-4E1F-9D1C-36C302413D7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i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i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i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i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i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i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i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i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i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Romi u BiH</a:t>
            </a:r>
            <a:endParaRPr lang="hr-HR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628800"/>
            <a:ext cx="8568952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hr-HR" dirty="0" smtClean="0"/>
              <a:t>  </a:t>
            </a:r>
            <a:r>
              <a:rPr lang="hr-HR" sz="2400" dirty="0" smtClean="0">
                <a:solidFill>
                  <a:srgbClr val="00B050"/>
                </a:solidFill>
              </a:rPr>
              <a:t>Romi pripadaju </a:t>
            </a:r>
            <a:r>
              <a:rPr lang="hr-HR" sz="2400" dirty="0">
                <a:solidFill>
                  <a:srgbClr val="00B050"/>
                </a:solidFill>
              </a:rPr>
              <a:t>u etničku manjinsku grupu koja nema matičnu domovinu. Analiza romske manjine u Bosni i Hercegovini pokazuje da ova manjinska etnička grupa </a:t>
            </a:r>
            <a:r>
              <a:rPr lang="hr-HR" sz="2400" dirty="0" smtClean="0">
                <a:solidFill>
                  <a:srgbClr val="00B050"/>
                </a:solidFill>
              </a:rPr>
              <a:t>pripada </a:t>
            </a:r>
            <a:r>
              <a:rPr lang="hr-HR" sz="2400" dirty="0">
                <a:solidFill>
                  <a:srgbClr val="00B050"/>
                </a:solidFill>
              </a:rPr>
              <a:t>u red najbrojnijih etničkih manjina u Bosni i Hercegovini. </a:t>
            </a:r>
            <a:endParaRPr lang="hr-HR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3933056"/>
            <a:ext cx="8496944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vi-VN" sz="2400" dirty="0">
                <a:solidFill>
                  <a:srgbClr val="00B050"/>
                </a:solidFill>
              </a:rPr>
              <a:t> </a:t>
            </a:r>
            <a:r>
              <a:rPr lang="hr-HR" sz="2400" dirty="0" smtClean="0">
                <a:solidFill>
                  <a:srgbClr val="00B050"/>
                </a:solidFill>
              </a:rPr>
              <a:t>  Romi imaju </a:t>
            </a:r>
            <a:r>
              <a:rPr lang="vi-VN" sz="2400" dirty="0" smtClean="0">
                <a:solidFill>
                  <a:srgbClr val="00B050"/>
                </a:solidFill>
              </a:rPr>
              <a:t>natprosječn</a:t>
            </a:r>
            <a:r>
              <a:rPr lang="hr-HR" sz="2400" dirty="0" smtClean="0">
                <a:solidFill>
                  <a:srgbClr val="00B050"/>
                </a:solidFill>
              </a:rPr>
              <a:t>u</a:t>
            </a:r>
            <a:r>
              <a:rPr lang="vi-VN" sz="2400" dirty="0" smtClean="0">
                <a:solidFill>
                  <a:srgbClr val="00B050"/>
                </a:solidFill>
              </a:rPr>
              <a:t> </a:t>
            </a:r>
            <a:r>
              <a:rPr lang="vi-VN" sz="2400" dirty="0">
                <a:solidFill>
                  <a:srgbClr val="00B050"/>
                </a:solidFill>
              </a:rPr>
              <a:t>sposobnost </a:t>
            </a:r>
            <a:r>
              <a:rPr lang="vi-VN" sz="2400" dirty="0" smtClean="0">
                <a:solidFill>
                  <a:srgbClr val="00B050"/>
                </a:solidFill>
              </a:rPr>
              <a:t>prilagođavanja </a:t>
            </a:r>
            <a:r>
              <a:rPr lang="vi-VN" sz="2400" dirty="0">
                <a:solidFill>
                  <a:srgbClr val="00B050"/>
                </a:solidFill>
              </a:rPr>
              <a:t>sredini u kojoj žive, prihvaćanje njenih običaja, vjere i jezika pa i same nacionalne identifikacije. Tokom rata, ali i poslije, sve do danas, mnogi su se Romi u Bosni i Hercegovini, ovisno o mjestu svoga življenja izjašnjavali kao pripadnici bošnjačkog (muslimanskog) stanovništva.</a:t>
            </a:r>
            <a:endParaRPr lang="hr-HR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Romi u BiH</a:t>
            </a:r>
            <a:endParaRPr lang="hr-HR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628800"/>
            <a:ext cx="8568952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hr-HR" sz="2400" dirty="0" smtClean="0"/>
              <a:t>  </a:t>
            </a:r>
            <a:r>
              <a:rPr lang="vi-VN" sz="2400" dirty="0" smtClean="0">
                <a:solidFill>
                  <a:srgbClr val="00B050"/>
                </a:solidFill>
              </a:rPr>
              <a:t>Do </a:t>
            </a:r>
            <a:r>
              <a:rPr lang="vi-VN" sz="2400" dirty="0">
                <a:solidFill>
                  <a:srgbClr val="00B050"/>
                </a:solidFill>
              </a:rPr>
              <a:t>rata Romi BiH živjeli su kao i ostali Romi Jugoslavije uz poštovanje njihovih manjinskih prava. Oni opisuju period Titove vladavine kao „zlatno </a:t>
            </a:r>
            <a:r>
              <a:rPr lang="vi-VN" sz="2400" dirty="0" smtClean="0">
                <a:solidFill>
                  <a:srgbClr val="00B050"/>
                </a:solidFill>
              </a:rPr>
              <a:t>dob</a:t>
            </a:r>
            <a:r>
              <a:rPr lang="hr-HR" sz="2400" dirty="0" smtClean="0">
                <a:solidFill>
                  <a:srgbClr val="00B050"/>
                </a:solidFill>
              </a:rPr>
              <a:t>a</a:t>
            </a:r>
            <a:r>
              <a:rPr lang="vi-VN" sz="2400" dirty="0" smtClean="0">
                <a:solidFill>
                  <a:srgbClr val="00B050"/>
                </a:solidFill>
              </a:rPr>
              <a:t>“ </a:t>
            </a:r>
            <a:r>
              <a:rPr lang="vi-VN" sz="2400" dirty="0">
                <a:solidFill>
                  <a:srgbClr val="00B050"/>
                </a:solidFill>
              </a:rPr>
              <a:t>za Rome. Međutim ratom u Bosni i Hercegovini položaj Roma se znatno pogoršao. Rat je Rome gurnuo na marginu društvenog interesa.</a:t>
            </a:r>
            <a:endParaRPr lang="hr-HR" sz="2400" dirty="0">
              <a:solidFill>
                <a:srgbClr val="00B050"/>
              </a:solidFill>
            </a:endParaRPr>
          </a:p>
        </p:txBody>
      </p:sp>
      <p:pic>
        <p:nvPicPr>
          <p:cNvPr id="4" name="Picture 3" descr="romi-prosvj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4005064"/>
            <a:ext cx="4394200" cy="2540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Romi u BiH</a:t>
            </a:r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5661248"/>
            <a:ext cx="7488832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2000" dirty="0" smtClean="0">
                <a:solidFill>
                  <a:srgbClr val="000000"/>
                </a:solidFill>
              </a:rPr>
              <a:t>Romska zastava- </a:t>
            </a:r>
            <a:r>
              <a:rPr lang="hr-HR" sz="2000" dirty="0" smtClean="0">
                <a:solidFill>
                  <a:srgbClr val="0070C0"/>
                </a:solidFill>
              </a:rPr>
              <a:t>plava boja </a:t>
            </a:r>
            <a:r>
              <a:rPr lang="hr-HR" sz="2000" dirty="0" smtClean="0">
                <a:solidFill>
                  <a:srgbClr val="000000"/>
                </a:solidFill>
              </a:rPr>
              <a:t>predstavlja nebo, slobodu i život pod otvorenim nebom, </a:t>
            </a:r>
            <a:r>
              <a:rPr lang="hr-HR" sz="2000" dirty="0" smtClean="0">
                <a:solidFill>
                  <a:srgbClr val="00B050"/>
                </a:solidFill>
              </a:rPr>
              <a:t>zelena boja</a:t>
            </a:r>
            <a:r>
              <a:rPr lang="hr-HR" sz="2000" dirty="0" smtClean="0">
                <a:solidFill>
                  <a:srgbClr val="000000"/>
                </a:solidFill>
              </a:rPr>
              <a:t> je simbol trave, druma, dok </a:t>
            </a:r>
            <a:r>
              <a:rPr lang="hr-HR" sz="2000" dirty="0" smtClean="0">
                <a:solidFill>
                  <a:srgbClr val="FF0000"/>
                </a:solidFill>
              </a:rPr>
              <a:t>crveni točak</a:t>
            </a:r>
            <a:r>
              <a:rPr lang="hr-HR" sz="2000" dirty="0" smtClean="0">
                <a:solidFill>
                  <a:srgbClr val="000000"/>
                </a:solidFill>
              </a:rPr>
              <a:t> predstavlja stalno kretanje i život na točkovim.</a:t>
            </a:r>
            <a:endParaRPr lang="hr-HR" sz="2000" dirty="0">
              <a:solidFill>
                <a:srgbClr val="000000"/>
              </a:solidFill>
            </a:endParaRPr>
          </a:p>
        </p:txBody>
      </p:sp>
      <p:pic>
        <p:nvPicPr>
          <p:cNvPr id="5" name="Picture 4" descr="romska-zastav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1052736"/>
            <a:ext cx="7747000" cy="4470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Romi u BiH</a:t>
            </a:r>
            <a:endParaRPr lang="hr-HR" dirty="0"/>
          </a:p>
        </p:txBody>
      </p:sp>
      <p:sp>
        <p:nvSpPr>
          <p:cNvPr id="3" name="TextBox 2"/>
          <p:cNvSpPr txBox="1"/>
          <p:nvPr/>
        </p:nvSpPr>
        <p:spPr>
          <a:xfrm>
            <a:off x="971600" y="5733256"/>
            <a:ext cx="7308304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2400" dirty="0" smtClean="0">
                <a:solidFill>
                  <a:srgbClr val="00B050"/>
                </a:solidFill>
              </a:rPr>
              <a:t>  Specifični elementi romske kulture su jezik, muzika, religija, predanja i običaji.</a:t>
            </a:r>
            <a:endParaRPr lang="hr-HR" sz="2400" dirty="0">
              <a:solidFill>
                <a:srgbClr val="00B050"/>
              </a:solidFill>
            </a:endParaRPr>
          </a:p>
        </p:txBody>
      </p:sp>
      <p:pic>
        <p:nvPicPr>
          <p:cNvPr id="5" name="Picture 4" descr="odjila-700x4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1340768"/>
            <a:ext cx="6667500" cy="40005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Romi u BiH</a:t>
            </a:r>
            <a:endParaRPr lang="hr-HR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556792"/>
            <a:ext cx="8784976" cy="50167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2000" dirty="0" smtClean="0">
                <a:solidFill>
                  <a:srgbClr val="00B050"/>
                </a:solidFill>
              </a:rPr>
              <a:t>Prema jednoj legendi, romska muzika postala je ovako:</a:t>
            </a:r>
          </a:p>
          <a:p>
            <a:r>
              <a:rPr lang="hr-HR" sz="2000" i="1" dirty="0" smtClean="0">
                <a:solidFill>
                  <a:srgbClr val="00B050"/>
                </a:solidFill>
              </a:rPr>
              <a:t>Jednom stvori Bog na leđima Svetog Petra ćemane (violinu). Ne znajući da ima ćemane na leđima, Sveti Petar uđe u jednu kafanu u kojoj je bilo mnogo veselih ljudi, koji kada vidješe Svetog Petra sa ćemanetom na leđima povikaše: “Sviraj, sviraj!”</a:t>
            </a:r>
          </a:p>
          <a:p>
            <a:r>
              <a:rPr lang="hr-HR" sz="2000" i="1" dirty="0" smtClean="0">
                <a:solidFill>
                  <a:srgbClr val="00B050"/>
                </a:solidFill>
              </a:rPr>
              <a:t>Od njihove galame i vike Sveti Petar se uplaši i poče da bježi. Na vratima mu pade ćemane s leđa, on ga uze i otiđe pravo Bogu, pa ga upita:</a:t>
            </a:r>
          </a:p>
          <a:p>
            <a:r>
              <a:rPr lang="hr-HR" sz="2000" i="1" dirty="0" smtClean="0">
                <a:solidFill>
                  <a:srgbClr val="00B050"/>
                </a:solidFill>
              </a:rPr>
              <a:t>-Šta je ovo, Bože?</a:t>
            </a:r>
          </a:p>
          <a:p>
            <a:r>
              <a:rPr lang="hr-HR" sz="2000" i="1" dirty="0" smtClean="0">
                <a:solidFill>
                  <a:srgbClr val="00B050"/>
                </a:solidFill>
              </a:rPr>
              <a:t>-Pa to sam ti stavio ćemane, da sviraš ljudima kada su veseli, da se zabave, da se ne bi potukli- odgovori mu Bog.</a:t>
            </a:r>
          </a:p>
          <a:p>
            <a:r>
              <a:rPr lang="hr-HR" sz="2000" i="1" dirty="0" smtClean="0">
                <a:solidFill>
                  <a:srgbClr val="00B050"/>
                </a:solidFill>
              </a:rPr>
              <a:t>-Pa kada je tako, onda neka bude više svirača!, reče Sveti Petar.</a:t>
            </a:r>
          </a:p>
          <a:p>
            <a:r>
              <a:rPr lang="hr-HR" sz="2000" i="1" dirty="0" smtClean="0">
                <a:solidFill>
                  <a:srgbClr val="00B050"/>
                </a:solidFill>
              </a:rPr>
              <a:t>-Pa ko će svirati?-upita Bog.</a:t>
            </a:r>
          </a:p>
          <a:p>
            <a:r>
              <a:rPr lang="hr-HR" sz="2000" i="1" dirty="0" smtClean="0">
                <a:solidFill>
                  <a:srgbClr val="00B050"/>
                </a:solidFill>
              </a:rPr>
              <a:t>-Neka budu Romi sviraći- odgovori Sveti Petar-Neka zabavljaju ljude da se u piću i veselju ne pokrve.</a:t>
            </a:r>
          </a:p>
          <a:p>
            <a:r>
              <a:rPr lang="hr-HR" sz="2000" i="1" dirty="0" smtClean="0">
                <a:solidFill>
                  <a:srgbClr val="00B050"/>
                </a:solidFill>
              </a:rPr>
              <a:t>-Neka bude tako- odgovori Bog.</a:t>
            </a:r>
          </a:p>
          <a:p>
            <a:r>
              <a:rPr lang="hr-HR" sz="2000" i="1" dirty="0" smtClean="0">
                <a:solidFill>
                  <a:srgbClr val="00B050"/>
                </a:solidFill>
              </a:rPr>
              <a:t>Pa tako i ostade.</a:t>
            </a:r>
            <a:endParaRPr lang="hr-HR" sz="2000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0" dirty="0" smtClean="0">
                <a:solidFill>
                  <a:srgbClr val="00B050"/>
                </a:solidFill>
                <a:sym typeface="Wingdings" pitchFamily="2" charset="2"/>
              </a:rPr>
              <a:t></a:t>
            </a:r>
            <a:endParaRPr lang="hr-HR" i="0" dirty="0">
              <a:solidFill>
                <a:srgbClr val="00B05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5400" b="1" dirty="0" smtClean="0">
                <a:solidFill>
                  <a:srgbClr val="0070C0"/>
                </a:solidFill>
              </a:rPr>
              <a:t>Hvala na pažnji!</a:t>
            </a:r>
            <a:endParaRPr lang="hr-HR" sz="5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mple presentation slides">
  <a:themeElements>
    <a:clrScheme name="ms01_1 3">
      <a:dk1>
        <a:srgbClr val="808080"/>
      </a:dk1>
      <a:lt1>
        <a:srgbClr val="FFFFFF"/>
      </a:lt1>
      <a:dk2>
        <a:srgbClr val="FFFFFF"/>
      </a:dk2>
      <a:lt2>
        <a:srgbClr val="B2B2B2"/>
      </a:lt2>
      <a:accent1>
        <a:srgbClr val="058089"/>
      </a:accent1>
      <a:accent2>
        <a:srgbClr val="66BE0E"/>
      </a:accent2>
      <a:accent3>
        <a:srgbClr val="FFFFFF"/>
      </a:accent3>
      <a:accent4>
        <a:srgbClr val="6C6C6C"/>
      </a:accent4>
      <a:accent5>
        <a:srgbClr val="AAC0C4"/>
      </a:accent5>
      <a:accent6>
        <a:srgbClr val="5CAC0C"/>
      </a:accent6>
      <a:hlink>
        <a:srgbClr val="2CA9D0"/>
      </a:hlink>
      <a:folHlink>
        <a:srgbClr val="4841D9"/>
      </a:folHlink>
    </a:clrScheme>
    <a:fontScheme name="ms01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s01_1 1">
        <a:dk1>
          <a:srgbClr val="1D528D"/>
        </a:dk1>
        <a:lt1>
          <a:srgbClr val="FFFFFF"/>
        </a:lt1>
        <a:dk2>
          <a:srgbClr val="000000"/>
        </a:dk2>
        <a:lt2>
          <a:srgbClr val="CACACA"/>
        </a:lt2>
        <a:accent1>
          <a:srgbClr val="0099CC"/>
        </a:accent1>
        <a:accent2>
          <a:srgbClr val="BFA907"/>
        </a:accent2>
        <a:accent3>
          <a:srgbClr val="FFFFFF"/>
        </a:accent3>
        <a:accent4>
          <a:srgbClr val="174578"/>
        </a:accent4>
        <a:accent5>
          <a:srgbClr val="AACAE2"/>
        </a:accent5>
        <a:accent6>
          <a:srgbClr val="AD9906"/>
        </a:accent6>
        <a:hlink>
          <a:srgbClr val="6E81E0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01_1 2">
        <a:dk1>
          <a:srgbClr val="4E40A4"/>
        </a:dk1>
        <a:lt1>
          <a:srgbClr val="FFFFFF"/>
        </a:lt1>
        <a:dk2>
          <a:srgbClr val="000000"/>
        </a:dk2>
        <a:lt2>
          <a:srgbClr val="CACACA"/>
        </a:lt2>
        <a:accent1>
          <a:srgbClr val="8B65E9"/>
        </a:accent1>
        <a:accent2>
          <a:srgbClr val="008080"/>
        </a:accent2>
        <a:accent3>
          <a:srgbClr val="FFFFFF"/>
        </a:accent3>
        <a:accent4>
          <a:srgbClr val="41358B"/>
        </a:accent4>
        <a:accent5>
          <a:srgbClr val="C4B8F2"/>
        </a:accent5>
        <a:accent6>
          <a:srgbClr val="007373"/>
        </a:accent6>
        <a:hlink>
          <a:srgbClr val="0066CC"/>
        </a:hlink>
        <a:folHlink>
          <a:srgbClr val="8AB15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01_1 3">
        <a:dk1>
          <a:srgbClr val="808080"/>
        </a:dk1>
        <a:lt1>
          <a:srgbClr val="FFFFFF"/>
        </a:lt1>
        <a:dk2>
          <a:srgbClr val="FFFFFF"/>
        </a:dk2>
        <a:lt2>
          <a:srgbClr val="B2B2B2"/>
        </a:lt2>
        <a:accent1>
          <a:srgbClr val="058089"/>
        </a:accent1>
        <a:accent2>
          <a:srgbClr val="66BE0E"/>
        </a:accent2>
        <a:accent3>
          <a:srgbClr val="FFFFFF"/>
        </a:accent3>
        <a:accent4>
          <a:srgbClr val="6C6C6C"/>
        </a:accent4>
        <a:accent5>
          <a:srgbClr val="AAC0C4"/>
        </a:accent5>
        <a:accent6>
          <a:srgbClr val="5CAC0C"/>
        </a:accent6>
        <a:hlink>
          <a:srgbClr val="2CA9D0"/>
        </a:hlink>
        <a:folHlink>
          <a:srgbClr val="4841D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</Template>
  <TotalTime>84</TotalTime>
  <Words>315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Sample presentation slides</vt:lpstr>
      <vt:lpstr>Image</vt:lpstr>
      <vt:lpstr>Romi u BiH</vt:lpstr>
      <vt:lpstr>Romi u BiH</vt:lpstr>
      <vt:lpstr>Romi u BiH</vt:lpstr>
      <vt:lpstr>Romi u BiH</vt:lpstr>
      <vt:lpstr>Romi u BiH</vt:lpstr>
      <vt:lpstr>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Jevreji i Romi u Bosni i Hercegovini</dc:title>
  <dc:creator>mirelma</dc:creator>
  <cp:lastModifiedBy>HP</cp:lastModifiedBy>
  <cp:revision>8</cp:revision>
  <dcterms:created xsi:type="dcterms:W3CDTF">2014-05-03T11:56:38Z</dcterms:created>
  <dcterms:modified xsi:type="dcterms:W3CDTF">2016-04-16T06:53:16Z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TC011812291033</vt:lpwstr>
  </property>
</Properties>
</file>